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02AF9-8277-4B5C-A653-5B598D60BCAC}" type="datetimeFigureOut">
              <a:rPr lang="en-US" smtClean="0"/>
              <a:t>1/12/2019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78E17-0CC9-4083-8EFC-2ABF2496245B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99180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0248-A51F-4B26-A8FE-539A6282429C}" type="datetimeFigureOut">
              <a:rPr lang="en-US" smtClean="0"/>
              <a:t>1/12/2019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8A8C-39D7-4CFF-9013-14EC7871E63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0248-A51F-4B26-A8FE-539A6282429C}" type="datetimeFigureOut">
              <a:rPr lang="en-US" smtClean="0"/>
              <a:t>1/12/2019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8A8C-39D7-4CFF-9013-14EC7871E63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0248-A51F-4B26-A8FE-539A6282429C}" type="datetimeFigureOut">
              <a:rPr lang="en-US" smtClean="0"/>
              <a:t>1/12/2019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8A8C-39D7-4CFF-9013-14EC7871E63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28596" y="1428736"/>
            <a:ext cx="8215370" cy="1588"/>
          </a:xfrm>
          <a:prstGeom prst="line">
            <a:avLst/>
          </a:prstGeom>
          <a:ln w="31750">
            <a:solidFill>
              <a:srgbClr val="0A27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2E5A6BD7-2D8A-4592-B31D-1715E151BA11}" type="datetime1">
              <a:rPr lang="en-GB" smtClean="0"/>
              <a:pPr/>
              <a:t>12/01/2019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600" b="1"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VSM SOLAR PRIVATE LIMITED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831" y="116632"/>
            <a:ext cx="1803169" cy="1008112"/>
          </a:xfrm>
          <a:prstGeom prst="rect">
            <a:avLst/>
          </a:prstGeom>
        </p:spPr>
      </p:pic>
      <p:sp>
        <p:nvSpPr>
          <p:cNvPr id="10" name="Foliennummernplatzhalter 11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201311AA-BE61-4DA2-9F41-8143519FC8F9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bg>
      <p:bgPr>
        <a:solidFill>
          <a:schemeClr val="bg1">
            <a:lumMod val="95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636" y="6772"/>
            <a:ext cx="2164856" cy="12103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0248-A51F-4B26-A8FE-539A6282429C}" type="datetimeFigureOut">
              <a:rPr lang="en-US" smtClean="0"/>
              <a:t>1/12/2019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8A8C-39D7-4CFF-9013-14EC7871E63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0248-A51F-4B26-A8FE-539A6282429C}" type="datetimeFigureOut">
              <a:rPr lang="en-US" smtClean="0"/>
              <a:t>1/12/2019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8A8C-39D7-4CFF-9013-14EC7871E63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0248-A51F-4B26-A8FE-539A6282429C}" type="datetimeFigureOut">
              <a:rPr lang="en-US" smtClean="0"/>
              <a:t>1/12/2019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8A8C-39D7-4CFF-9013-14EC7871E63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0248-A51F-4B26-A8FE-539A6282429C}" type="datetimeFigureOut">
              <a:rPr lang="en-US" smtClean="0"/>
              <a:t>1/12/2019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8A8C-39D7-4CFF-9013-14EC7871E63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0248-A51F-4B26-A8FE-539A6282429C}" type="datetimeFigureOut">
              <a:rPr lang="en-US" smtClean="0"/>
              <a:t>1/12/2019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8A8C-39D7-4CFF-9013-14EC7871E63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0248-A51F-4B26-A8FE-539A6282429C}" type="datetimeFigureOut">
              <a:rPr lang="en-US" smtClean="0"/>
              <a:t>1/12/2019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8A8C-39D7-4CFF-9013-14EC7871E63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0248-A51F-4B26-A8FE-539A6282429C}" type="datetimeFigureOut">
              <a:rPr lang="en-US" smtClean="0"/>
              <a:t>1/12/2019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8A8C-39D7-4CFF-9013-14EC7871E63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0248-A51F-4B26-A8FE-539A6282429C}" type="datetimeFigureOut">
              <a:rPr lang="en-US" smtClean="0"/>
              <a:t>1/12/2019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8A8C-39D7-4CFF-9013-14EC7871E63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40248-A51F-4B26-A8FE-539A6282429C}" type="datetimeFigureOut">
              <a:rPr lang="en-US" smtClean="0"/>
              <a:t>1/12/2019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38A8C-39D7-4CFF-9013-14EC7871E635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3429000"/>
            <a:ext cx="9144000" cy="1643074"/>
          </a:xfrm>
          <a:prstGeom prst="rect">
            <a:avLst/>
          </a:prstGeom>
          <a:solidFill>
            <a:srgbClr val="0C317A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28600" y="148785"/>
            <a:ext cx="7380311" cy="215396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sz="4000" b="1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VSM Solar Pvt. Ltd.</a:t>
            </a:r>
          </a:p>
          <a:p>
            <a:pPr>
              <a:buNone/>
            </a:pPr>
            <a:r>
              <a:rPr lang="de-DE" sz="2800" b="1" dirty="0">
                <a:solidFill>
                  <a:srgbClr val="16AA1D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Solar </a:t>
            </a:r>
            <a:r>
              <a:rPr lang="de-DE" sz="2800" b="1" dirty="0" smtClean="0">
                <a:solidFill>
                  <a:srgbClr val="16AA1D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Thermal solutions</a:t>
            </a:r>
            <a:endParaRPr lang="de-DE" sz="2800" b="1" dirty="0">
              <a:solidFill>
                <a:srgbClr val="16AA1D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1800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A Fraunhofer Joint Venture </a:t>
            </a:r>
            <a:r>
              <a:rPr lang="de-DE" sz="1800" dirty="0" smtClean="0">
                <a:latin typeface="Bookman Old Style" pitchFamily="18" charset="0"/>
                <a:ea typeface="Verdana" pitchFamily="34" charset="0"/>
                <a:cs typeface="Verdana" pitchFamily="34" charset="0"/>
              </a:rPr>
              <a:t>Company</a:t>
            </a:r>
          </a:p>
          <a:p>
            <a:pPr>
              <a:buNone/>
            </a:pPr>
            <a:endParaRPr lang="de-DE" sz="1800" dirty="0">
              <a:latin typeface="Bookman Old Style" pitchFamily="18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00B05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Details of the solar collectors for steam production</a:t>
            </a:r>
            <a:endParaRPr lang="de-DE" sz="1800" b="1" dirty="0"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143340" y="5327004"/>
            <a:ext cx="5000660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de-DE" sz="2400" b="1" dirty="0">
              <a:latin typeface="Bookman Old Style" pitchFamily="18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7" descr="C:\Users\VSM Solar\Pictures\04-05-2013\DSC051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3233271" cy="17078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VSM Solar\Pictures\16-04-2013\DSC048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52800"/>
            <a:ext cx="3164503" cy="1714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VSM Solar\Pictures\14-05-2013\DSC052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384" y="3352800"/>
            <a:ext cx="3115616" cy="1714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5877272"/>
            <a:ext cx="4948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b="1" dirty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Channel Partners to MNRE</a:t>
            </a:r>
          </a:p>
          <a:p>
            <a:pPr>
              <a:buNone/>
            </a:pPr>
            <a:r>
              <a:rPr lang="de-DE" b="1" dirty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Ministry of New and Renewable Energy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E6BECE-FDC3-4920-B689-FA0C4BF1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F500-443C-495D-BCB6-6D6EE2C24FA7}" type="datetime1">
              <a:rPr lang="en-GB" smtClean="0"/>
              <a:pPr/>
              <a:t>12/01/2019</a:t>
            </a:fld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457200" y="914400"/>
            <a:ext cx="1965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IN" sz="2800" b="1" dirty="0" smtClean="0"/>
              <a:t>TVP Awards</a:t>
            </a:r>
            <a:endParaRPr lang="en-IN" sz="28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VSM Solar Private Limited</a:t>
            </a:r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1311AA-BE61-4DA2-9F41-8143519FC8F9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3" name="object 6"/>
          <p:cNvSpPr txBox="1"/>
          <p:nvPr/>
        </p:nvSpPr>
        <p:spPr>
          <a:xfrm>
            <a:off x="902004" y="2785617"/>
            <a:ext cx="393396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300" dirty="0">
              <a:latin typeface="Calibri"/>
              <a:cs typeface="Calibri"/>
            </a:endParaRPr>
          </a:p>
        </p:txBody>
      </p:sp>
      <p:sp>
        <p:nvSpPr>
          <p:cNvPr id="12" name="object 2"/>
          <p:cNvSpPr txBox="1"/>
          <p:nvPr/>
        </p:nvSpPr>
        <p:spPr>
          <a:xfrm>
            <a:off x="457200" y="304800"/>
            <a:ext cx="5943600" cy="54808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86800"/>
              </a:lnSpc>
              <a:spcBef>
                <a:spcPts val="300"/>
              </a:spcBef>
            </a:pPr>
            <a:endParaRPr lang="en-US" sz="1200" dirty="0" smtClean="0">
              <a:latin typeface="Calibri"/>
              <a:cs typeface="Calibri"/>
            </a:endParaRPr>
          </a:p>
          <a:p>
            <a:pPr marL="12700" marR="5080">
              <a:lnSpc>
                <a:spcPct val="186800"/>
              </a:lnSpc>
              <a:spcBef>
                <a:spcPts val="300"/>
              </a:spcBef>
            </a:pPr>
            <a:endParaRPr lang="en-US" sz="1200" dirty="0" smtClean="0">
              <a:latin typeface="Calibri"/>
              <a:cs typeface="Calibri"/>
            </a:endParaRPr>
          </a:p>
          <a:p>
            <a:pPr marL="12700" marR="5080">
              <a:lnSpc>
                <a:spcPct val="186800"/>
              </a:lnSpc>
              <a:spcBef>
                <a:spcPts val="300"/>
              </a:spcBef>
            </a:pPr>
            <a:endParaRPr lang="en-US" sz="1200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86800"/>
              </a:lnSpc>
              <a:spcBef>
                <a:spcPts val="300"/>
              </a:spcBef>
            </a:pPr>
            <a:r>
              <a:rPr sz="1500" smtClean="0">
                <a:cs typeface="Calibri"/>
              </a:rPr>
              <a:t>TVP </a:t>
            </a:r>
            <a:r>
              <a:rPr sz="1500" spc="-5" dirty="0">
                <a:cs typeface="Calibri"/>
              </a:rPr>
              <a:t>received </a:t>
            </a:r>
            <a:r>
              <a:rPr sz="1500" dirty="0">
                <a:cs typeface="Calibri"/>
              </a:rPr>
              <a:t>3 very </a:t>
            </a:r>
            <a:r>
              <a:rPr sz="1500" spc="-5" dirty="0">
                <a:cs typeface="Calibri"/>
              </a:rPr>
              <a:t>important international awards, below the details:  </a:t>
            </a:r>
            <a:r>
              <a:rPr sz="1500" b="1" spc="-5" dirty="0">
                <a:cs typeface="Calibri"/>
              </a:rPr>
              <a:t>WIPO Innovative Enterprise Award 2012 </a:t>
            </a:r>
            <a:r>
              <a:rPr sz="1500" b="1" dirty="0">
                <a:cs typeface="Calibri"/>
              </a:rPr>
              <a:t>– </a:t>
            </a:r>
            <a:r>
              <a:rPr sz="1500" b="1" spc="-10" dirty="0">
                <a:cs typeface="Calibri"/>
              </a:rPr>
              <a:t>Geneva, </a:t>
            </a:r>
            <a:r>
              <a:rPr sz="1500" b="1" spc="-5" dirty="0">
                <a:cs typeface="Calibri"/>
              </a:rPr>
              <a:t>Switzerland  </a:t>
            </a:r>
            <a:r>
              <a:rPr sz="1500" dirty="0">
                <a:cs typeface="Calibri"/>
              </a:rPr>
              <a:t>Launched in </a:t>
            </a:r>
            <a:r>
              <a:rPr sz="1500" spc="-5" dirty="0">
                <a:cs typeface="Calibri"/>
              </a:rPr>
              <a:t>2000, </a:t>
            </a:r>
            <a:r>
              <a:rPr sz="1500" dirty="0">
                <a:cs typeface="Calibri"/>
              </a:rPr>
              <a:t>the </a:t>
            </a:r>
            <a:r>
              <a:rPr sz="1500" spc="-5" dirty="0">
                <a:cs typeface="Calibri"/>
              </a:rPr>
              <a:t>World Intellectual </a:t>
            </a:r>
            <a:r>
              <a:rPr sz="1500" spc="-5">
                <a:cs typeface="Calibri"/>
              </a:rPr>
              <a:t>Property</a:t>
            </a:r>
            <a:r>
              <a:rPr sz="1500" spc="-95">
                <a:cs typeface="Calibri"/>
              </a:rPr>
              <a:t> </a:t>
            </a:r>
            <a:r>
              <a:rPr sz="1500" spc="-5" smtClean="0">
                <a:cs typeface="Calibri"/>
              </a:rPr>
              <a:t>Organization</a:t>
            </a:r>
            <a:r>
              <a:rPr lang="en-US" sz="1500" spc="-5" dirty="0" smtClean="0">
                <a:cs typeface="Calibri"/>
              </a:rPr>
              <a:t> </a:t>
            </a:r>
            <a:r>
              <a:rPr sz="1500" spc="-5" smtClean="0">
                <a:cs typeface="Calibri"/>
              </a:rPr>
              <a:t>(“</a:t>
            </a:r>
            <a:r>
              <a:rPr sz="1500" spc="-5" dirty="0">
                <a:cs typeface="Calibri"/>
              </a:rPr>
              <a:t>WIPO”)</a:t>
            </a:r>
            <a:r>
              <a:rPr sz="1500" spc="150" dirty="0">
                <a:cs typeface="Calibri"/>
              </a:rPr>
              <a:t> </a:t>
            </a:r>
            <a:r>
              <a:rPr sz="1500" spc="-5" dirty="0">
                <a:cs typeface="Calibri"/>
              </a:rPr>
              <a:t>Innovative</a:t>
            </a:r>
            <a:r>
              <a:rPr sz="1500" spc="140" dirty="0">
                <a:cs typeface="Calibri"/>
              </a:rPr>
              <a:t> </a:t>
            </a:r>
            <a:r>
              <a:rPr sz="1500" spc="-5" dirty="0">
                <a:cs typeface="Calibri"/>
              </a:rPr>
              <a:t>Enterprise</a:t>
            </a:r>
            <a:r>
              <a:rPr sz="1500" spc="150" dirty="0">
                <a:cs typeface="Calibri"/>
              </a:rPr>
              <a:t> </a:t>
            </a:r>
            <a:r>
              <a:rPr sz="1500">
                <a:cs typeface="Calibri"/>
              </a:rPr>
              <a:t>Award</a:t>
            </a:r>
            <a:r>
              <a:rPr sz="1500" spc="145">
                <a:cs typeface="Calibri"/>
              </a:rPr>
              <a:t> </a:t>
            </a:r>
            <a:r>
              <a:rPr sz="1500" smtClean="0">
                <a:cs typeface="Calibri"/>
              </a:rPr>
              <a:t>is</a:t>
            </a:r>
            <a:r>
              <a:rPr lang="en-US" sz="1500" spc="150" dirty="0" smtClean="0">
                <a:cs typeface="Calibri"/>
              </a:rPr>
              <a:t> </a:t>
            </a:r>
            <a:r>
              <a:rPr sz="1500" spc="-5" smtClean="0">
                <a:cs typeface="Calibri"/>
              </a:rPr>
              <a:t>presented</a:t>
            </a:r>
            <a:r>
              <a:rPr sz="1500" spc="140" smtClean="0">
                <a:cs typeface="Calibri"/>
              </a:rPr>
              <a:t> </a:t>
            </a:r>
            <a:r>
              <a:rPr sz="1500" dirty="0">
                <a:cs typeface="Calibri"/>
              </a:rPr>
              <a:t>yearly</a:t>
            </a:r>
            <a:r>
              <a:rPr sz="1500" spc="140" dirty="0">
                <a:cs typeface="Calibri"/>
              </a:rPr>
              <a:t> </a:t>
            </a:r>
            <a:r>
              <a:rPr sz="1500">
                <a:cs typeface="Calibri"/>
              </a:rPr>
              <a:t>as</a:t>
            </a:r>
            <a:r>
              <a:rPr sz="1500" spc="150">
                <a:cs typeface="Calibri"/>
              </a:rPr>
              <a:t> </a:t>
            </a:r>
            <a:r>
              <a:rPr sz="1500" smtClean="0">
                <a:cs typeface="Calibri"/>
              </a:rPr>
              <a:t>ameans</a:t>
            </a:r>
            <a:r>
              <a:rPr sz="1500" spc="-50" smtClean="0">
                <a:cs typeface="Calibri"/>
              </a:rPr>
              <a:t> </a:t>
            </a:r>
            <a:r>
              <a:rPr sz="1500" dirty="0">
                <a:cs typeface="Calibri"/>
              </a:rPr>
              <a:t>of</a:t>
            </a:r>
            <a:r>
              <a:rPr sz="1500" spc="-30" dirty="0">
                <a:cs typeface="Calibri"/>
              </a:rPr>
              <a:t> </a:t>
            </a:r>
            <a:r>
              <a:rPr sz="1500" spc="-5" dirty="0">
                <a:cs typeface="Calibri"/>
              </a:rPr>
              <a:t>promoting</a:t>
            </a:r>
            <a:r>
              <a:rPr sz="1500" spc="-35" dirty="0">
                <a:cs typeface="Calibri"/>
              </a:rPr>
              <a:t> </a:t>
            </a:r>
            <a:r>
              <a:rPr sz="1500" dirty="0">
                <a:cs typeface="Calibri"/>
              </a:rPr>
              <a:t>the</a:t>
            </a:r>
            <a:r>
              <a:rPr sz="1500" spc="-30" dirty="0">
                <a:cs typeface="Calibri"/>
              </a:rPr>
              <a:t> </a:t>
            </a:r>
            <a:r>
              <a:rPr sz="1500" spc="-5" dirty="0">
                <a:cs typeface="Calibri"/>
              </a:rPr>
              <a:t>public</a:t>
            </a:r>
            <a:r>
              <a:rPr sz="1500" spc="-30" dirty="0">
                <a:cs typeface="Calibri"/>
              </a:rPr>
              <a:t> </a:t>
            </a:r>
            <a:r>
              <a:rPr sz="1500" dirty="0">
                <a:cs typeface="Calibri"/>
              </a:rPr>
              <a:t>awareness</a:t>
            </a:r>
            <a:r>
              <a:rPr sz="1500" spc="-40" dirty="0">
                <a:cs typeface="Calibri"/>
              </a:rPr>
              <a:t> </a:t>
            </a:r>
            <a:r>
              <a:rPr sz="1500" dirty="0">
                <a:cs typeface="Calibri"/>
              </a:rPr>
              <a:t>of</a:t>
            </a:r>
            <a:r>
              <a:rPr sz="1500" spc="-30" dirty="0">
                <a:cs typeface="Calibri"/>
              </a:rPr>
              <a:t> </a:t>
            </a:r>
            <a:r>
              <a:rPr sz="1500" dirty="0">
                <a:cs typeface="Calibri"/>
              </a:rPr>
              <a:t>the</a:t>
            </a:r>
            <a:r>
              <a:rPr sz="1500" spc="-30" dirty="0">
                <a:cs typeface="Calibri"/>
              </a:rPr>
              <a:t> </a:t>
            </a:r>
            <a:r>
              <a:rPr sz="1500" spc="-10" dirty="0">
                <a:cs typeface="Calibri"/>
              </a:rPr>
              <a:t>IP</a:t>
            </a:r>
            <a:r>
              <a:rPr sz="1500" spc="-25" dirty="0">
                <a:cs typeface="Calibri"/>
              </a:rPr>
              <a:t> </a:t>
            </a:r>
            <a:r>
              <a:rPr sz="1500" spc="-5" dirty="0">
                <a:cs typeface="Calibri"/>
              </a:rPr>
              <a:t>system</a:t>
            </a:r>
            <a:r>
              <a:rPr sz="1500" spc="-25" dirty="0">
                <a:cs typeface="Calibri"/>
              </a:rPr>
              <a:t> </a:t>
            </a:r>
            <a:r>
              <a:rPr sz="1500" dirty="0">
                <a:cs typeface="Calibri"/>
              </a:rPr>
              <a:t>and</a:t>
            </a:r>
            <a:r>
              <a:rPr sz="1500" spc="-50" dirty="0">
                <a:cs typeface="Calibri"/>
              </a:rPr>
              <a:t> </a:t>
            </a:r>
            <a:r>
              <a:rPr sz="1500" dirty="0">
                <a:cs typeface="Calibri"/>
              </a:rPr>
              <a:t>of  its </a:t>
            </a:r>
            <a:r>
              <a:rPr sz="1500" spc="-5" dirty="0">
                <a:cs typeface="Calibri"/>
              </a:rPr>
              <a:t>advantages for businesses. The award </a:t>
            </a:r>
            <a:r>
              <a:rPr sz="1500" dirty="0">
                <a:cs typeface="Calibri"/>
              </a:rPr>
              <a:t>is a </a:t>
            </a:r>
            <a:r>
              <a:rPr sz="1500" spc="-5" dirty="0">
                <a:cs typeface="Calibri"/>
              </a:rPr>
              <a:t>distinction given to  </a:t>
            </a:r>
            <a:r>
              <a:rPr sz="1500" dirty="0">
                <a:cs typeface="Calibri"/>
              </a:rPr>
              <a:t>companies that </a:t>
            </a:r>
            <a:r>
              <a:rPr sz="1500" spc="-5" dirty="0">
                <a:cs typeface="Calibri"/>
              </a:rPr>
              <a:t>are actively using the </a:t>
            </a:r>
            <a:r>
              <a:rPr sz="1500" spc="-10" dirty="0">
                <a:cs typeface="Calibri"/>
              </a:rPr>
              <a:t>IP </a:t>
            </a:r>
            <a:r>
              <a:rPr sz="1500" spc="-5" dirty="0">
                <a:cs typeface="Calibri"/>
              </a:rPr>
              <a:t>system </a:t>
            </a:r>
            <a:r>
              <a:rPr sz="1500" dirty="0">
                <a:cs typeface="Calibri"/>
              </a:rPr>
              <a:t>in </a:t>
            </a:r>
            <a:r>
              <a:rPr sz="1500" spc="-5" dirty="0">
                <a:cs typeface="Calibri"/>
              </a:rPr>
              <a:t>their </a:t>
            </a:r>
            <a:r>
              <a:rPr sz="1500" dirty="0">
                <a:cs typeface="Calibri"/>
              </a:rPr>
              <a:t>research,  </a:t>
            </a:r>
            <a:r>
              <a:rPr sz="1500" spc="-5" dirty="0">
                <a:cs typeface="Calibri"/>
              </a:rPr>
              <a:t>development,</a:t>
            </a:r>
            <a:r>
              <a:rPr sz="1500" spc="-40" dirty="0">
                <a:cs typeface="Calibri"/>
              </a:rPr>
              <a:t> </a:t>
            </a:r>
            <a:r>
              <a:rPr sz="1500" spc="-5" dirty="0">
                <a:cs typeface="Calibri"/>
              </a:rPr>
              <a:t>production</a:t>
            </a:r>
            <a:r>
              <a:rPr sz="1500" spc="-55" dirty="0">
                <a:cs typeface="Calibri"/>
              </a:rPr>
              <a:t> </a:t>
            </a:r>
            <a:r>
              <a:rPr sz="1500" spc="-5" dirty="0">
                <a:cs typeface="Calibri"/>
              </a:rPr>
              <a:t>or</a:t>
            </a:r>
            <a:r>
              <a:rPr sz="1500" spc="-40" dirty="0">
                <a:cs typeface="Calibri"/>
              </a:rPr>
              <a:t> </a:t>
            </a:r>
            <a:r>
              <a:rPr sz="1500" dirty="0">
                <a:cs typeface="Calibri"/>
              </a:rPr>
              <a:t>commercial</a:t>
            </a:r>
            <a:r>
              <a:rPr sz="1500" spc="-40" dirty="0">
                <a:cs typeface="Calibri"/>
              </a:rPr>
              <a:t> </a:t>
            </a:r>
            <a:r>
              <a:rPr sz="1500" spc="-5" dirty="0">
                <a:cs typeface="Calibri"/>
              </a:rPr>
              <a:t>activities.</a:t>
            </a:r>
            <a:r>
              <a:rPr sz="1500" spc="-35" dirty="0">
                <a:cs typeface="Calibri"/>
              </a:rPr>
              <a:t> </a:t>
            </a:r>
            <a:r>
              <a:rPr sz="1500" spc="-5" dirty="0">
                <a:cs typeface="Calibri"/>
              </a:rPr>
              <a:t>TVP</a:t>
            </a:r>
            <a:r>
              <a:rPr sz="1500" spc="-50" dirty="0">
                <a:cs typeface="Calibri"/>
              </a:rPr>
              <a:t> </a:t>
            </a:r>
            <a:r>
              <a:rPr sz="1500" dirty="0">
                <a:cs typeface="Calibri"/>
              </a:rPr>
              <a:t>Solar</a:t>
            </a:r>
            <a:r>
              <a:rPr sz="1500" spc="-40" dirty="0">
                <a:cs typeface="Calibri"/>
              </a:rPr>
              <a:t> </a:t>
            </a:r>
            <a:r>
              <a:rPr sz="1500" dirty="0">
                <a:cs typeface="Calibri"/>
              </a:rPr>
              <a:t>won  the </a:t>
            </a:r>
            <a:r>
              <a:rPr sz="1500" spc="-5" dirty="0">
                <a:cs typeface="Calibri"/>
              </a:rPr>
              <a:t>WIPO </a:t>
            </a:r>
            <a:r>
              <a:rPr sz="1500" dirty="0">
                <a:cs typeface="Calibri"/>
              </a:rPr>
              <a:t>Award </a:t>
            </a:r>
            <a:r>
              <a:rPr sz="1500" spc="-5" dirty="0">
                <a:cs typeface="Calibri"/>
              </a:rPr>
              <a:t>for </a:t>
            </a:r>
            <a:r>
              <a:rPr sz="1500" dirty="0">
                <a:cs typeface="Calibri"/>
              </a:rPr>
              <a:t>the </a:t>
            </a:r>
            <a:r>
              <a:rPr sz="1500" spc="-5" dirty="0">
                <a:cs typeface="Calibri"/>
              </a:rPr>
              <a:t>solar air-cooling demo project </a:t>
            </a:r>
            <a:r>
              <a:rPr sz="1500" spc="-10" dirty="0">
                <a:cs typeface="Calibri"/>
              </a:rPr>
              <a:t>at </a:t>
            </a:r>
            <a:r>
              <a:rPr sz="1500" dirty="0">
                <a:cs typeface="Calibri"/>
              </a:rPr>
              <a:t>the  </a:t>
            </a:r>
            <a:r>
              <a:rPr sz="1500" spc="-5" dirty="0">
                <a:cs typeface="Calibri"/>
              </a:rPr>
              <a:t>Marrakesh testing platform </a:t>
            </a:r>
            <a:r>
              <a:rPr sz="1500" dirty="0">
                <a:cs typeface="Calibri"/>
              </a:rPr>
              <a:t>of the </a:t>
            </a:r>
            <a:r>
              <a:rPr sz="1500" spc="-5" dirty="0">
                <a:cs typeface="Calibri"/>
              </a:rPr>
              <a:t>Agence Nationale Pour </a:t>
            </a:r>
            <a:r>
              <a:rPr sz="1500" dirty="0">
                <a:cs typeface="Calibri"/>
              </a:rPr>
              <a:t>le  </a:t>
            </a:r>
            <a:r>
              <a:rPr sz="1500" spc="-5" dirty="0">
                <a:cs typeface="Calibri"/>
              </a:rPr>
              <a:t>Développement des Energies Renouvelables</a:t>
            </a:r>
            <a:r>
              <a:rPr sz="1500" spc="25" dirty="0">
                <a:cs typeface="Calibri"/>
              </a:rPr>
              <a:t> </a:t>
            </a:r>
            <a:r>
              <a:rPr sz="1500" spc="-5" dirty="0">
                <a:cs typeface="Calibri"/>
              </a:rPr>
              <a:t>(“ADEREE”).</a:t>
            </a:r>
            <a:endParaRPr sz="1500">
              <a:cs typeface="Calibri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6477000" y="2438400"/>
            <a:ext cx="26670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762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E6BECE-FDC3-4920-B689-FA0C4BF1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F500-443C-495D-BCB6-6D6EE2C24FA7}" type="datetime1">
              <a:rPr lang="en-GB" smtClean="0"/>
              <a:pPr/>
              <a:t>12/01/2019</a:t>
            </a:fld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457200" y="914400"/>
            <a:ext cx="1965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IN" sz="2800" b="1" dirty="0" smtClean="0"/>
              <a:t>TVP Awards</a:t>
            </a:r>
            <a:endParaRPr lang="en-IN" sz="28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VSM Solar Private Limited</a:t>
            </a:r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1311AA-BE61-4DA2-9F41-8143519FC8F9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3" name="object 6"/>
          <p:cNvSpPr txBox="1"/>
          <p:nvPr/>
        </p:nvSpPr>
        <p:spPr>
          <a:xfrm>
            <a:off x="902004" y="2785617"/>
            <a:ext cx="393396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300" dirty="0">
              <a:latin typeface="Calibri"/>
              <a:cs typeface="Calibri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609600" y="1676400"/>
            <a:ext cx="5715000" cy="44499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alibri"/>
                <a:cs typeface="Calibri"/>
              </a:rPr>
              <a:t>Intersolar Award 2012 </a:t>
            </a:r>
            <a:r>
              <a:rPr sz="1600" b="1" dirty="0">
                <a:latin typeface="Calibri"/>
                <a:cs typeface="Calibri"/>
              </a:rPr>
              <a:t>– </a:t>
            </a:r>
            <a:r>
              <a:rPr sz="1600" b="1" spc="-5" dirty="0">
                <a:latin typeface="Calibri"/>
                <a:cs typeface="Calibri"/>
              </a:rPr>
              <a:t>Munich,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Germany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150000"/>
              </a:lnSpc>
              <a:spcBef>
                <a:spcPts val="1015"/>
              </a:spcBef>
            </a:pPr>
            <a:r>
              <a:rPr sz="1600" spc="-5" dirty="0">
                <a:latin typeface="Calibri"/>
                <a:cs typeface="Calibri"/>
              </a:rPr>
              <a:t>Competing against </a:t>
            </a:r>
            <a:r>
              <a:rPr sz="1600" dirty="0">
                <a:latin typeface="Calibri"/>
                <a:cs typeface="Calibri"/>
              </a:rPr>
              <a:t>over </a:t>
            </a:r>
            <a:r>
              <a:rPr sz="1600" spc="-5" dirty="0">
                <a:latin typeface="Calibri"/>
                <a:cs typeface="Calibri"/>
              </a:rPr>
              <a:t>3.500 companies from China, Europe,  </a:t>
            </a:r>
            <a:r>
              <a:rPr sz="1600" dirty="0">
                <a:latin typeface="Calibri"/>
                <a:cs typeface="Calibri"/>
              </a:rPr>
              <a:t>North </a:t>
            </a:r>
            <a:r>
              <a:rPr sz="1600" spc="-5" dirty="0">
                <a:latin typeface="Calibri"/>
                <a:cs typeface="Calibri"/>
              </a:rPr>
              <a:t>America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5" dirty="0">
                <a:latin typeface="Calibri"/>
                <a:cs typeface="Calibri"/>
              </a:rPr>
              <a:t>India, TVP Solar received </a:t>
            </a:r>
            <a:r>
              <a:rPr sz="1600" dirty="0">
                <a:latin typeface="Calibri"/>
                <a:cs typeface="Calibri"/>
              </a:rPr>
              <a:t>the prestigious  Intersolar </a:t>
            </a:r>
            <a:r>
              <a:rPr sz="1600" spc="-5" dirty="0">
                <a:latin typeface="Calibri"/>
                <a:cs typeface="Calibri"/>
              </a:rPr>
              <a:t>AWARD for </a:t>
            </a:r>
            <a:r>
              <a:rPr sz="1600" dirty="0">
                <a:latin typeface="Calibri"/>
                <a:cs typeface="Calibri"/>
              </a:rPr>
              <a:t>its </a:t>
            </a:r>
            <a:r>
              <a:rPr sz="1600" spc="-5" dirty="0">
                <a:latin typeface="Calibri"/>
                <a:cs typeface="Calibri"/>
              </a:rPr>
              <a:t>MT-Power panel </a:t>
            </a:r>
            <a:r>
              <a:rPr sz="1600" dirty="0">
                <a:latin typeface="Calibri"/>
                <a:cs typeface="Calibri"/>
              </a:rPr>
              <a:t>as </a:t>
            </a:r>
            <a:r>
              <a:rPr sz="1600" spc="-5" dirty="0">
                <a:latin typeface="Calibri"/>
                <a:cs typeface="Calibri"/>
              </a:rPr>
              <a:t>most innovative  product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2012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within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solar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thermal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industry.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its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fifth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year,  the </a:t>
            </a:r>
            <a:r>
              <a:rPr sz="1600" spc="-5" dirty="0">
                <a:latin typeface="Calibri"/>
                <a:cs typeface="Calibri"/>
              </a:rPr>
              <a:t>AWARD </a:t>
            </a:r>
            <a:r>
              <a:rPr sz="1600" dirty="0">
                <a:latin typeface="Calibri"/>
                <a:cs typeface="Calibri"/>
              </a:rPr>
              <a:t>is </a:t>
            </a:r>
            <a:r>
              <a:rPr sz="1600" spc="-5" dirty="0">
                <a:latin typeface="Calibri"/>
                <a:cs typeface="Calibri"/>
              </a:rPr>
              <a:t>attributed to pioneering technology debuting  during </a:t>
            </a:r>
            <a:r>
              <a:rPr sz="1600" dirty="0">
                <a:latin typeface="Calibri"/>
                <a:cs typeface="Calibri"/>
              </a:rPr>
              <a:t>the Intersolar </a:t>
            </a:r>
            <a:r>
              <a:rPr sz="1600" spc="-5" dirty="0">
                <a:latin typeface="Calibri"/>
                <a:cs typeface="Calibri"/>
              </a:rPr>
              <a:t>exhibitions, </a:t>
            </a:r>
            <a:r>
              <a:rPr sz="1600" dirty="0">
                <a:latin typeface="Calibri"/>
                <a:cs typeface="Calibri"/>
              </a:rPr>
              <a:t>which </a:t>
            </a:r>
            <a:r>
              <a:rPr sz="1600" spc="-5" dirty="0">
                <a:latin typeface="Calibri"/>
                <a:cs typeface="Calibri"/>
              </a:rPr>
              <a:t>have either </a:t>
            </a:r>
            <a:r>
              <a:rPr sz="1600" dirty="0">
                <a:latin typeface="Calibri"/>
                <a:cs typeface="Calibri"/>
              </a:rPr>
              <a:t>undergone  </a:t>
            </a:r>
            <a:r>
              <a:rPr sz="1600" spc="-5" dirty="0">
                <a:latin typeface="Calibri"/>
                <a:cs typeface="Calibri"/>
              </a:rPr>
              <a:t>industrial </a:t>
            </a:r>
            <a:r>
              <a:rPr sz="1600" dirty="0">
                <a:latin typeface="Calibri"/>
                <a:cs typeface="Calibri"/>
              </a:rPr>
              <a:t>trials or </a:t>
            </a:r>
            <a:r>
              <a:rPr sz="1600" spc="-5" dirty="0">
                <a:latin typeface="Calibri"/>
                <a:cs typeface="Calibri"/>
              </a:rPr>
              <a:t>are already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5" dirty="0">
                <a:latin typeface="Calibri"/>
                <a:cs typeface="Calibri"/>
              </a:rPr>
              <a:t>industrial use. Key decision  </a:t>
            </a:r>
            <a:r>
              <a:rPr sz="1600" dirty="0">
                <a:latin typeface="Calibri"/>
                <a:cs typeface="Calibri"/>
              </a:rPr>
              <a:t>criterion lay in </a:t>
            </a:r>
            <a:r>
              <a:rPr sz="1600" spc="-5" dirty="0">
                <a:latin typeface="Calibri"/>
                <a:cs typeface="Calibri"/>
              </a:rPr>
              <a:t>innovation, efficiency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5" dirty="0">
                <a:latin typeface="Calibri"/>
                <a:cs typeface="Calibri"/>
              </a:rPr>
              <a:t>cost reduction, such </a:t>
            </a:r>
            <a:r>
              <a:rPr sz="1600" dirty="0">
                <a:latin typeface="Calibri"/>
                <a:cs typeface="Calibri"/>
              </a:rPr>
              <a:t>as  via </a:t>
            </a:r>
            <a:r>
              <a:rPr sz="1600" spc="-5" dirty="0">
                <a:latin typeface="Calibri"/>
                <a:cs typeface="Calibri"/>
              </a:rPr>
              <a:t>materials, production methods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5" dirty="0">
                <a:latin typeface="Calibri"/>
                <a:cs typeface="Calibri"/>
              </a:rPr>
              <a:t>ease </a:t>
            </a:r>
            <a:r>
              <a:rPr sz="1600" dirty="0">
                <a:latin typeface="Calibri"/>
                <a:cs typeface="Calibri"/>
              </a:rPr>
              <a:t>of </a:t>
            </a:r>
            <a:r>
              <a:rPr sz="1600" spc="-5" dirty="0">
                <a:latin typeface="Calibri"/>
                <a:cs typeface="Calibri"/>
              </a:rPr>
              <a:t>integration. </a:t>
            </a:r>
            <a:r>
              <a:rPr sz="1600" spc="5" dirty="0">
                <a:latin typeface="Calibri"/>
                <a:cs typeface="Calibri"/>
              </a:rPr>
              <a:t>MT-  </a:t>
            </a:r>
            <a:r>
              <a:rPr sz="1600" dirty="0">
                <a:latin typeface="Calibri"/>
                <a:cs typeface="Calibri"/>
              </a:rPr>
              <a:t>Power </a:t>
            </a:r>
            <a:r>
              <a:rPr sz="1600" spc="-5" dirty="0">
                <a:latin typeface="Calibri"/>
                <a:cs typeface="Calibri"/>
              </a:rPr>
              <a:t>provides high conversion efficiency </a:t>
            </a:r>
            <a:r>
              <a:rPr sz="1600" dirty="0">
                <a:latin typeface="Calibri"/>
                <a:cs typeface="Calibri"/>
              </a:rPr>
              <a:t>at </a:t>
            </a:r>
            <a:r>
              <a:rPr sz="1600" spc="-5" dirty="0">
                <a:latin typeface="Calibri"/>
                <a:cs typeface="Calibri"/>
              </a:rPr>
              <a:t>temperatures  between 100-180°C without concentration </a:t>
            </a:r>
            <a:r>
              <a:rPr sz="1600" dirty="0">
                <a:latin typeface="Calibri"/>
                <a:cs typeface="Calibri"/>
              </a:rPr>
              <a:t>thanks to high-  vacuum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insulation.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6400800" y="2743200"/>
            <a:ext cx="2301152" cy="1684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762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E6BECE-FDC3-4920-B689-FA0C4BF1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F500-443C-495D-BCB6-6D6EE2C24FA7}" type="datetime1">
              <a:rPr lang="en-GB" smtClean="0"/>
              <a:pPr/>
              <a:t>12/01/2019</a:t>
            </a:fld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457200" y="914400"/>
            <a:ext cx="1965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IN" sz="2800" b="1" dirty="0" smtClean="0"/>
              <a:t>TVP Awards</a:t>
            </a:r>
            <a:endParaRPr lang="en-IN" sz="28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VSM Solar Private Limited</a:t>
            </a:r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1311AA-BE61-4DA2-9F41-8143519FC8F9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3" name="object 6"/>
          <p:cNvSpPr txBox="1"/>
          <p:nvPr/>
        </p:nvSpPr>
        <p:spPr>
          <a:xfrm>
            <a:off x="902004" y="2785617"/>
            <a:ext cx="393396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300" dirty="0">
              <a:latin typeface="Calibri"/>
              <a:cs typeface="Calibri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457200" y="1524000"/>
            <a:ext cx="5486400" cy="4065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Calibri"/>
                <a:cs typeface="Calibri"/>
              </a:rPr>
              <a:t>Nova Energy Award 2009 </a:t>
            </a:r>
            <a:r>
              <a:rPr sz="1500" b="1" dirty="0">
                <a:latin typeface="Calibri"/>
                <a:cs typeface="Calibri"/>
              </a:rPr>
              <a:t>– </a:t>
            </a:r>
            <a:r>
              <a:rPr sz="1500" b="1" spc="-5" dirty="0">
                <a:latin typeface="Calibri"/>
                <a:cs typeface="Calibri"/>
              </a:rPr>
              <a:t>Paris,</a:t>
            </a:r>
            <a:r>
              <a:rPr sz="1500" b="1" spc="30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France</a:t>
            </a:r>
            <a:endParaRPr sz="1500">
              <a:latin typeface="Calibri"/>
              <a:cs typeface="Calibri"/>
            </a:endParaRPr>
          </a:p>
          <a:p>
            <a:pPr marL="12700" marR="5080" algn="just">
              <a:lnSpc>
                <a:spcPct val="150000"/>
              </a:lnSpc>
              <a:spcBef>
                <a:spcPts val="1015"/>
              </a:spcBef>
            </a:pPr>
            <a:r>
              <a:rPr sz="1600" dirty="0">
                <a:latin typeface="Calibri"/>
                <a:cs typeface="Calibri"/>
              </a:rPr>
              <a:t>Launched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2008,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NOVA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Energy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Prize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was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awarded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its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2009  </a:t>
            </a:r>
            <a:r>
              <a:rPr sz="1600" dirty="0">
                <a:latin typeface="Calibri"/>
                <a:cs typeface="Calibri"/>
              </a:rPr>
              <a:t>second </a:t>
            </a:r>
            <a:r>
              <a:rPr sz="1600" spc="-5" dirty="0">
                <a:latin typeface="Calibri"/>
                <a:cs typeface="Calibri"/>
              </a:rPr>
              <a:t>edition to TVP </a:t>
            </a:r>
            <a:r>
              <a:rPr sz="1600" dirty="0">
                <a:latin typeface="Calibri"/>
                <a:cs typeface="Calibri"/>
              </a:rPr>
              <a:t>Solar </a:t>
            </a:r>
            <a:r>
              <a:rPr sz="1600" spc="-10" dirty="0">
                <a:latin typeface="Calibri"/>
                <a:cs typeface="Calibri"/>
              </a:rPr>
              <a:t>by </a:t>
            </a:r>
            <a:r>
              <a:rPr sz="1600" dirty="0">
                <a:latin typeface="Calibri"/>
                <a:cs typeface="Calibri"/>
              </a:rPr>
              <a:t>Saint-Gobain </a:t>
            </a:r>
            <a:r>
              <a:rPr sz="1600" spc="-5" dirty="0">
                <a:latin typeface="Calibri"/>
                <a:cs typeface="Calibri"/>
              </a:rPr>
              <a:t>for </a:t>
            </a:r>
            <a:r>
              <a:rPr sz="1600" dirty="0">
                <a:latin typeface="Calibri"/>
                <a:cs typeface="Calibri"/>
              </a:rPr>
              <a:t>the </a:t>
            </a:r>
            <a:r>
              <a:rPr sz="1600" spc="-5" dirty="0">
                <a:latin typeface="Calibri"/>
                <a:cs typeface="Calibri"/>
              </a:rPr>
              <a:t>most  innovative clean-tech energy start-up, selected from </a:t>
            </a:r>
            <a:r>
              <a:rPr sz="1600" dirty="0">
                <a:latin typeface="Calibri"/>
                <a:cs typeface="Calibri"/>
              </a:rPr>
              <a:t>50 others  participating in </a:t>
            </a:r>
            <a:r>
              <a:rPr sz="1600" spc="-5" dirty="0">
                <a:latin typeface="Calibri"/>
                <a:cs typeface="Calibri"/>
              </a:rPr>
              <a:t>the international </a:t>
            </a:r>
            <a:r>
              <a:rPr sz="1600" dirty="0">
                <a:latin typeface="Calibri"/>
                <a:cs typeface="Calibri"/>
              </a:rPr>
              <a:t>“Nova </a:t>
            </a:r>
            <a:r>
              <a:rPr sz="1600" spc="-5" dirty="0">
                <a:latin typeface="Calibri"/>
                <a:cs typeface="Calibri"/>
              </a:rPr>
              <a:t>External Venturing”  </a:t>
            </a:r>
            <a:r>
              <a:rPr sz="1600" dirty="0">
                <a:latin typeface="Calibri"/>
                <a:cs typeface="Calibri"/>
              </a:rPr>
              <a:t>competition organized </a:t>
            </a:r>
            <a:r>
              <a:rPr sz="1600" spc="-5" dirty="0">
                <a:latin typeface="Calibri"/>
                <a:cs typeface="Calibri"/>
              </a:rPr>
              <a:t>by Saint-Gobain. Based </a:t>
            </a:r>
            <a:r>
              <a:rPr sz="1600" dirty="0">
                <a:latin typeface="Calibri"/>
                <a:cs typeface="Calibri"/>
              </a:rPr>
              <a:t>on its  breakthrough </a:t>
            </a:r>
            <a:r>
              <a:rPr sz="1600" spc="-5" dirty="0">
                <a:latin typeface="Calibri"/>
                <a:cs typeface="Calibri"/>
              </a:rPr>
              <a:t>glass/metal seal innovation, value proposition </a:t>
            </a:r>
            <a:r>
              <a:rPr sz="1600" dirty="0">
                <a:latin typeface="Calibri"/>
                <a:cs typeface="Calibri"/>
              </a:rPr>
              <a:t>and  potential </a:t>
            </a:r>
            <a:r>
              <a:rPr sz="1600" spc="-5" dirty="0">
                <a:latin typeface="Calibri"/>
                <a:cs typeface="Calibri"/>
              </a:rPr>
              <a:t>synergies with Saint-Gobain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5" dirty="0">
                <a:latin typeface="Calibri"/>
                <a:cs typeface="Calibri"/>
              </a:rPr>
              <a:t>solar </a:t>
            </a:r>
            <a:r>
              <a:rPr sz="1600" dirty="0">
                <a:latin typeface="Calibri"/>
                <a:cs typeface="Calibri"/>
              </a:rPr>
              <a:t>energy, </a:t>
            </a:r>
            <a:r>
              <a:rPr sz="1600" spc="-5" dirty="0">
                <a:latin typeface="Calibri"/>
                <a:cs typeface="Calibri"/>
              </a:rPr>
              <a:t>TVP Solar  </a:t>
            </a:r>
            <a:r>
              <a:rPr sz="1600" dirty="0">
                <a:latin typeface="Calibri"/>
                <a:cs typeface="Calibri"/>
              </a:rPr>
              <a:t>was </a:t>
            </a:r>
            <a:r>
              <a:rPr sz="1600" spc="-5" dirty="0">
                <a:latin typeface="Calibri"/>
                <a:cs typeface="Calibri"/>
              </a:rPr>
              <a:t>awarded </a:t>
            </a:r>
            <a:r>
              <a:rPr sz="1600" dirty="0">
                <a:latin typeface="Calibri"/>
                <a:cs typeface="Calibri"/>
              </a:rPr>
              <a:t>the </a:t>
            </a:r>
            <a:r>
              <a:rPr sz="1600" spc="-5" dirty="0">
                <a:latin typeface="Calibri"/>
                <a:cs typeface="Calibri"/>
              </a:rPr>
              <a:t>prize by </a:t>
            </a:r>
            <a:r>
              <a:rPr sz="1600" dirty="0">
                <a:latin typeface="Calibri"/>
                <a:cs typeface="Calibri"/>
              </a:rPr>
              <a:t>a </a:t>
            </a:r>
            <a:r>
              <a:rPr sz="1600" spc="-5" dirty="0">
                <a:latin typeface="Calibri"/>
                <a:cs typeface="Calibri"/>
              </a:rPr>
              <a:t>panel </a:t>
            </a:r>
            <a:r>
              <a:rPr sz="1600" dirty="0">
                <a:latin typeface="Calibri"/>
                <a:cs typeface="Calibri"/>
              </a:rPr>
              <a:t>of </a:t>
            </a:r>
            <a:r>
              <a:rPr sz="1600" spc="-5" dirty="0">
                <a:latin typeface="Calibri"/>
                <a:cs typeface="Calibri"/>
              </a:rPr>
              <a:t>judges comprised </a:t>
            </a:r>
            <a:r>
              <a:rPr sz="1600" dirty="0">
                <a:latin typeface="Calibri"/>
                <a:cs typeface="Calibri"/>
              </a:rPr>
              <a:t>of </a:t>
            </a:r>
            <a:r>
              <a:rPr sz="1600" spc="-5" dirty="0">
                <a:latin typeface="Calibri"/>
                <a:cs typeface="Calibri"/>
              </a:rPr>
              <a:t>senior  executives </a:t>
            </a:r>
            <a:r>
              <a:rPr sz="1600" dirty="0">
                <a:latin typeface="Calibri"/>
                <a:cs typeface="Calibri"/>
              </a:rPr>
              <a:t>and chaired </a:t>
            </a:r>
            <a:r>
              <a:rPr sz="1600" spc="-5" dirty="0">
                <a:latin typeface="Calibri"/>
                <a:cs typeface="Calibri"/>
              </a:rPr>
              <a:t>by Pierre-André de Chalendar, CEO </a:t>
            </a:r>
            <a:r>
              <a:rPr sz="1600" dirty="0">
                <a:latin typeface="Calibri"/>
                <a:cs typeface="Calibri"/>
              </a:rPr>
              <a:t>of  </a:t>
            </a:r>
            <a:r>
              <a:rPr sz="1600" spc="-5" dirty="0">
                <a:latin typeface="Calibri"/>
                <a:cs typeface="Calibri"/>
              </a:rPr>
              <a:t>Saint-Gobain.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7"/>
          <p:cNvSpPr/>
          <p:nvPr/>
        </p:nvSpPr>
        <p:spPr>
          <a:xfrm>
            <a:off x="6172200" y="2514600"/>
            <a:ext cx="2227732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762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E6BECE-FDC3-4920-B689-FA0C4BF1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0E93-44D1-4E0A-8129-9C23F0932508}" type="datetime1">
              <a:rPr lang="en-GB" smtClean="0"/>
              <a:pPr/>
              <a:t>12/01/2019</a:t>
            </a:fld>
            <a:endParaRPr lang="de-DE" dirty="0"/>
          </a:p>
        </p:txBody>
      </p:sp>
      <p:sp>
        <p:nvSpPr>
          <p:cNvPr id="10" name="Rectangle 9"/>
          <p:cNvSpPr/>
          <p:nvPr/>
        </p:nvSpPr>
        <p:spPr>
          <a:xfrm>
            <a:off x="457200" y="914400"/>
            <a:ext cx="6896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latin typeface="Bookman Old Style" pitchFamily="18" charset="0"/>
              </a:rPr>
              <a:t>VSM Solar Collectors – Steam Generation </a:t>
            </a:r>
            <a:endParaRPr lang="en-IN" sz="2400" b="1" dirty="0">
              <a:latin typeface="Bookman Old Style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VSM Solar Private Limited</a:t>
            </a:r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1311AA-BE61-4DA2-9F41-8143519FC8F9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09600" y="1524000"/>
            <a:ext cx="8007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Bookman Old Style" pitchFamily="18" charset="0"/>
              </a:rPr>
              <a:t>Thermal Vacuum based TVP collectors manufactured by TVP, Switzerland.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/>
          <a:srcRect l="15123" t="10049" r="15744"/>
          <a:stretch>
            <a:fillRect/>
          </a:stretch>
        </p:blipFill>
        <p:spPr bwMode="auto">
          <a:xfrm>
            <a:off x="1219200" y="2057400"/>
            <a:ext cx="6985000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371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E6BECE-FDC3-4920-B689-FA0C4BF1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0E93-44D1-4E0A-8129-9C23F0932508}" type="datetime1">
              <a:rPr lang="en-GB" smtClean="0"/>
              <a:pPr/>
              <a:t>12/01/2019</a:t>
            </a:fld>
            <a:endParaRPr lang="de-D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VSM Solar Private Limited</a:t>
            </a:r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1311AA-BE61-4DA2-9F41-8143519FC8F9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1" name="Rectangle 10"/>
          <p:cNvSpPr/>
          <p:nvPr/>
        </p:nvSpPr>
        <p:spPr>
          <a:xfrm>
            <a:off x="457200" y="914400"/>
            <a:ext cx="6896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latin typeface="Bookman Old Style" pitchFamily="18" charset="0"/>
              </a:rPr>
              <a:t>VSM Solar Collectors – Steam Generation </a:t>
            </a:r>
            <a:endParaRPr lang="en-IN" sz="2400" b="1" dirty="0">
              <a:latin typeface="Bookman Old Style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33400" y="1447800"/>
            <a:ext cx="8007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Bookman Old Style" pitchFamily="18" charset="0"/>
              </a:rPr>
              <a:t>Thermal Vacuum based TVP collectors manufactured by TVP, Switzerland.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/>
          <a:srcRect l="15788" t="9457" r="14580" b="7191"/>
          <a:stretch>
            <a:fillRect/>
          </a:stretch>
        </p:blipFill>
        <p:spPr bwMode="auto">
          <a:xfrm>
            <a:off x="1371600" y="2057400"/>
            <a:ext cx="676910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371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E6BECE-FDC3-4920-B689-FA0C4BF1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0E93-44D1-4E0A-8129-9C23F0932508}" type="datetime1">
              <a:rPr lang="en-GB" smtClean="0"/>
              <a:pPr/>
              <a:t>12/01/2019</a:t>
            </a:fld>
            <a:endParaRPr lang="de-D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VSM Solar Private Limited</a:t>
            </a:r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1311AA-BE61-4DA2-9F41-8143519FC8F9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1" name="Rectangle 10"/>
          <p:cNvSpPr/>
          <p:nvPr/>
        </p:nvSpPr>
        <p:spPr>
          <a:xfrm>
            <a:off x="457200" y="914400"/>
            <a:ext cx="6896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latin typeface="Bookman Old Style" pitchFamily="18" charset="0"/>
              </a:rPr>
              <a:t>VSM Solar Collectors – Steam Generation </a:t>
            </a:r>
            <a:endParaRPr lang="en-IN" sz="2400" b="1" dirty="0">
              <a:latin typeface="Bookman Old Style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33400" y="1524000"/>
            <a:ext cx="8007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Bookman Old Style" pitchFamily="18" charset="0"/>
              </a:rPr>
              <a:t>Thermal Vacuum based TVP collectors manufactured by TVP, Switzerland.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/>
          <a:srcRect l="14790" t="11232" r="14580" b="6305"/>
          <a:stretch>
            <a:fillRect/>
          </a:stretch>
        </p:blipFill>
        <p:spPr bwMode="auto">
          <a:xfrm>
            <a:off x="1187450" y="2057400"/>
            <a:ext cx="698500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371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E6BECE-FDC3-4920-B689-FA0C4BF1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F500-443C-495D-BCB6-6D6EE2C24FA7}" type="datetime1">
              <a:rPr lang="en-GB" smtClean="0"/>
              <a:pPr/>
              <a:t>12/01/2019</a:t>
            </a:fld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457200" y="914400"/>
            <a:ext cx="6561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IN" sz="2800" b="1" dirty="0" smtClean="0"/>
              <a:t>TVP Installation - ORF </a:t>
            </a:r>
            <a:r>
              <a:rPr lang="en-IN" sz="2800" b="1" dirty="0" err="1" smtClean="0"/>
              <a:t>Ras</a:t>
            </a:r>
            <a:r>
              <a:rPr lang="en-IN" sz="2800" b="1" dirty="0" smtClean="0"/>
              <a:t> </a:t>
            </a:r>
            <a:r>
              <a:rPr lang="en-IN" sz="2800" b="1" spc="-5" dirty="0" smtClean="0"/>
              <a:t>Al </a:t>
            </a:r>
            <a:r>
              <a:rPr lang="en-IN" sz="2800" b="1" dirty="0" err="1" smtClean="0"/>
              <a:t>Khaimah</a:t>
            </a:r>
            <a:r>
              <a:rPr lang="en-IN" sz="2800" b="1" dirty="0" smtClean="0"/>
              <a:t>,</a:t>
            </a:r>
            <a:r>
              <a:rPr lang="en-IN" sz="2800" b="1" spc="-65" dirty="0" smtClean="0"/>
              <a:t> </a:t>
            </a:r>
            <a:r>
              <a:rPr lang="en-IN" sz="2800" b="1" spc="-45" dirty="0" smtClean="0"/>
              <a:t>UAE</a:t>
            </a:r>
            <a:endParaRPr lang="en-IN" sz="28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VSM Solar Private Limited</a:t>
            </a:r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1311AA-BE61-4DA2-9F41-8143519FC8F9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3" name="object 6"/>
          <p:cNvSpPr txBox="1"/>
          <p:nvPr/>
        </p:nvSpPr>
        <p:spPr>
          <a:xfrm>
            <a:off x="902004" y="2785617"/>
            <a:ext cx="393396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300" dirty="0">
              <a:latin typeface="Calibri"/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17E9D26-A58D-42A1-94CD-D6A66CE9A5BE}"/>
              </a:ext>
            </a:extLst>
          </p:cNvPr>
          <p:cNvSpPr/>
          <p:nvPr/>
        </p:nvSpPr>
        <p:spPr>
          <a:xfrm>
            <a:off x="533400" y="1524001"/>
            <a:ext cx="8001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IN" sz="1700" b="1" dirty="0" smtClean="0"/>
              <a:t>System Description:</a:t>
            </a:r>
          </a:p>
          <a:p>
            <a:pPr marL="342900" indent="-342900" algn="just"/>
            <a:r>
              <a:rPr lang="en-IN" sz="1700" dirty="0" err="1" smtClean="0"/>
              <a:t>i</a:t>
            </a:r>
            <a:r>
              <a:rPr lang="en-IN" sz="1700" dirty="0" smtClean="0"/>
              <a:t>).Solar Thermal Industrial Process Heat for a Rubber Factory.</a:t>
            </a:r>
          </a:p>
          <a:p>
            <a:pPr marL="342900" indent="-342900" algn="just"/>
            <a:r>
              <a:rPr lang="en-IN" sz="1700" dirty="0" smtClean="0"/>
              <a:t>ii).Solar Field Ground Mounted.</a:t>
            </a:r>
          </a:p>
          <a:p>
            <a:pPr marL="342900" indent="-342900" algn="just"/>
            <a:r>
              <a:rPr lang="en-IN" sz="1700" dirty="0" smtClean="0"/>
              <a:t>iii).Daytime Operation – Average 8 hrs/Day for 300 Days/Year.</a:t>
            </a:r>
          </a:p>
          <a:p>
            <a:pPr marL="342900" indent="-342900" algn="just"/>
            <a:endParaRPr lang="en-IN" sz="1700" b="1" dirty="0" smtClean="0"/>
          </a:p>
          <a:p>
            <a:pPr marL="342900" indent="-342900" algn="just"/>
            <a:r>
              <a:rPr lang="en-IN" sz="1700" b="1" dirty="0" smtClean="0"/>
              <a:t>System Details:</a:t>
            </a:r>
          </a:p>
          <a:p>
            <a:pPr marL="342900" indent="-342900" algn="just"/>
            <a:r>
              <a:rPr lang="en-IN" sz="1700" dirty="0" err="1" smtClean="0"/>
              <a:t>i</a:t>
            </a:r>
            <a:r>
              <a:rPr lang="en-IN" sz="1700" dirty="0" smtClean="0"/>
              <a:t>).No of Collectors – 120 </a:t>
            </a:r>
            <a:r>
              <a:rPr lang="en-IN" sz="1700" dirty="0" err="1" smtClean="0"/>
              <a:t>Nos</a:t>
            </a:r>
            <a:endParaRPr lang="en-IN" sz="1700" dirty="0" smtClean="0"/>
          </a:p>
          <a:p>
            <a:pPr marL="342900" indent="-342900" algn="just"/>
            <a:r>
              <a:rPr lang="en-IN" sz="1700" dirty="0" smtClean="0"/>
              <a:t>ii).Installed Area – 432  </a:t>
            </a:r>
            <a:r>
              <a:rPr lang="en-IN" sz="1700" dirty="0" err="1" smtClean="0"/>
              <a:t>Sq.Mtrs</a:t>
            </a:r>
            <a:r>
              <a:rPr lang="en-IN" sz="1700" dirty="0" smtClean="0"/>
              <a:t>.</a:t>
            </a:r>
          </a:p>
          <a:p>
            <a:pPr marL="342900" indent="-342900" algn="just"/>
            <a:r>
              <a:rPr lang="en-IN" sz="1700" dirty="0" smtClean="0"/>
              <a:t>iii).Operating Temperature: 175°C</a:t>
            </a:r>
          </a:p>
          <a:p>
            <a:pPr marL="342900" indent="-342900" algn="just"/>
            <a:endParaRPr lang="en-IN" sz="1700" b="1" dirty="0" smtClean="0"/>
          </a:p>
          <a:p>
            <a:pPr marL="342900" indent="-342900" algn="just"/>
            <a:r>
              <a:rPr lang="en-IN" sz="1700" b="1" dirty="0" smtClean="0"/>
              <a:t>System Parameters: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IN" sz="1700" dirty="0" smtClean="0"/>
              <a:t>TVP System HTF (Water) Operating T : 175°C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IN" sz="1700" dirty="0" smtClean="0"/>
              <a:t>With Client Circuit operating at 155°C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IN" sz="1700" dirty="0" smtClean="0"/>
              <a:t>Integration Component: Plate Heat Exchanger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IN" sz="1700" dirty="0" smtClean="0"/>
              <a:t>Client Circuit HTF : </a:t>
            </a:r>
            <a:r>
              <a:rPr lang="en-IN" sz="1700" dirty="0" err="1" smtClean="0"/>
              <a:t>Thermic</a:t>
            </a:r>
            <a:r>
              <a:rPr lang="en-IN" sz="1700" dirty="0" smtClean="0"/>
              <a:t> Fluid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IN" sz="1700" dirty="0" smtClean="0"/>
              <a:t>Sunlight Threshold: Minimum 300 w/m</a:t>
            </a:r>
            <a:r>
              <a:rPr lang="en-IN" sz="1700" baseline="30000" dirty="0" smtClean="0"/>
              <a:t>2</a:t>
            </a:r>
          </a:p>
          <a:p>
            <a:pPr marL="342900" indent="-342900" algn="just"/>
            <a:endParaRPr lang="en-IN" sz="1600" b="1" dirty="0" smtClean="0"/>
          </a:p>
          <a:p>
            <a:pPr marL="342900" indent="-342900" algn="just"/>
            <a:endParaRPr lang="en-IN" sz="2400" dirty="0" smtClean="0"/>
          </a:p>
          <a:p>
            <a:pPr marL="342900" indent="-342900" algn="just"/>
            <a:endParaRPr lang="en-IN" sz="2400" dirty="0" smtClean="0"/>
          </a:p>
          <a:p>
            <a:pPr algn="just"/>
            <a:endParaRPr lang="en-IN" sz="2000" dirty="0"/>
          </a:p>
          <a:p>
            <a:pPr marL="342900" indent="-342900"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762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E6BECE-FDC3-4920-B689-FA0C4BF1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F500-443C-495D-BCB6-6D6EE2C24FA7}" type="datetime1">
              <a:rPr lang="en-GB" smtClean="0"/>
              <a:pPr/>
              <a:t>12/01/2019</a:t>
            </a:fld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457200" y="914400"/>
            <a:ext cx="635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IN" sz="2800" b="1" dirty="0" smtClean="0"/>
              <a:t>TVP ORF Installation – Field &amp; Main Array</a:t>
            </a:r>
            <a:endParaRPr lang="en-IN" sz="28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VSM Solar Private Limited</a:t>
            </a:r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1311AA-BE61-4DA2-9F41-8143519FC8F9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3" name="object 6"/>
          <p:cNvSpPr txBox="1"/>
          <p:nvPr/>
        </p:nvSpPr>
        <p:spPr>
          <a:xfrm>
            <a:off x="902004" y="2785617"/>
            <a:ext cx="393396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300" dirty="0">
              <a:latin typeface="Calibri"/>
              <a:cs typeface="Calibri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304800" y="1600200"/>
            <a:ext cx="43434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/>
          <p:nvPr/>
        </p:nvSpPr>
        <p:spPr>
          <a:xfrm>
            <a:off x="4648200" y="1600200"/>
            <a:ext cx="4114800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762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E6BECE-FDC3-4920-B689-FA0C4BF1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F500-443C-495D-BCB6-6D6EE2C24FA7}" type="datetime1">
              <a:rPr lang="en-GB" smtClean="0"/>
              <a:pPr/>
              <a:t>12/01/2019</a:t>
            </a:fld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457200" y="914400"/>
            <a:ext cx="4233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IN" sz="2800" b="1" dirty="0" smtClean="0"/>
              <a:t>TVP Solar Field Innovations</a:t>
            </a:r>
            <a:endParaRPr lang="en-IN" sz="28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VSM Solar Private Limited</a:t>
            </a:r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1311AA-BE61-4DA2-9F41-8143519FC8F9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3" name="object 6"/>
          <p:cNvSpPr txBox="1"/>
          <p:nvPr/>
        </p:nvSpPr>
        <p:spPr>
          <a:xfrm>
            <a:off x="902004" y="2785617"/>
            <a:ext cx="393396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300" dirty="0">
              <a:latin typeface="Calibri"/>
              <a:cs typeface="Calibri"/>
            </a:endParaRPr>
          </a:p>
        </p:txBody>
      </p:sp>
      <p:sp>
        <p:nvSpPr>
          <p:cNvPr id="23" name="object 6"/>
          <p:cNvSpPr/>
          <p:nvPr/>
        </p:nvSpPr>
        <p:spPr>
          <a:xfrm>
            <a:off x="443483" y="1752601"/>
            <a:ext cx="4087548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/>
          <p:cNvSpPr txBox="1"/>
          <p:nvPr/>
        </p:nvSpPr>
        <p:spPr>
          <a:xfrm>
            <a:off x="304800" y="3505200"/>
            <a:ext cx="7369090" cy="25744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TVP Unique 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cs typeface="Calibri"/>
              </a:rPr>
              <a:t>Innovations</a:t>
            </a:r>
            <a:r>
              <a:rPr sz="1400" spc="-10" dirty="0">
                <a:cs typeface="Calibri"/>
              </a:rPr>
              <a:t>: </a:t>
            </a:r>
            <a:r>
              <a:rPr sz="1400" b="1" spc="-10" dirty="0">
                <a:cs typeface="Calibri"/>
              </a:rPr>
              <a:t>Panel-Embedded </a:t>
            </a:r>
            <a:r>
              <a:rPr sz="1400" b="1" spc="-5" dirty="0">
                <a:cs typeface="Calibri"/>
              </a:rPr>
              <a:t>HTF </a:t>
            </a:r>
            <a:r>
              <a:rPr sz="1400" b="1" spc="-15" dirty="0">
                <a:cs typeface="Calibri"/>
              </a:rPr>
              <a:t>Return</a:t>
            </a:r>
            <a:r>
              <a:rPr sz="1400" b="1" spc="110" dirty="0">
                <a:cs typeface="Calibri"/>
              </a:rPr>
              <a:t> </a:t>
            </a:r>
            <a:r>
              <a:rPr sz="1400" b="1" spc="-5" dirty="0">
                <a:cs typeface="Calibri"/>
              </a:rPr>
              <a:t>Flow</a:t>
            </a:r>
            <a:endParaRPr sz="1400">
              <a:cs typeface="Calibri"/>
            </a:endParaRPr>
          </a:p>
          <a:p>
            <a:pPr marL="375285" indent="-266700">
              <a:lnSpc>
                <a:spcPct val="100000"/>
              </a:lnSpc>
              <a:spcBef>
                <a:spcPts val="210"/>
              </a:spcBef>
              <a:buClr>
                <a:srgbClr val="00CC66"/>
              </a:buClr>
              <a:buSzPct val="114285"/>
              <a:buFont typeface="Wingdings"/>
              <a:buChar char=""/>
              <a:tabLst>
                <a:tab pos="375920" algn="l"/>
              </a:tabLst>
            </a:pPr>
            <a:r>
              <a:rPr sz="1400" spc="-5" dirty="0">
                <a:cs typeface="Calibri"/>
              </a:rPr>
              <a:t>High number of panels per</a:t>
            </a:r>
            <a:r>
              <a:rPr sz="1400" spc="2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string</a:t>
            </a:r>
            <a:endParaRPr sz="1400">
              <a:cs typeface="Calibri"/>
            </a:endParaRPr>
          </a:p>
          <a:p>
            <a:pPr marL="375285" indent="-266700">
              <a:lnSpc>
                <a:spcPct val="100000"/>
              </a:lnSpc>
              <a:spcBef>
                <a:spcPts val="204"/>
              </a:spcBef>
              <a:buClr>
                <a:srgbClr val="00CC66"/>
              </a:buClr>
              <a:buSzPct val="114285"/>
              <a:buFont typeface="Wingdings"/>
              <a:buChar char=""/>
              <a:tabLst>
                <a:tab pos="375920" algn="l"/>
              </a:tabLst>
            </a:pPr>
            <a:r>
              <a:rPr sz="1400" dirty="0">
                <a:cs typeface="Calibri"/>
              </a:rPr>
              <a:t>No </a:t>
            </a:r>
            <a:r>
              <a:rPr sz="1400" spc="-5" dirty="0">
                <a:cs typeface="Calibri"/>
              </a:rPr>
              <a:t>external piping </a:t>
            </a:r>
            <a:r>
              <a:rPr sz="1400" spc="-10" dirty="0">
                <a:cs typeface="Calibri"/>
              </a:rPr>
              <a:t>at </a:t>
            </a:r>
            <a:r>
              <a:rPr sz="1400" spc="-5" dirty="0">
                <a:cs typeface="Calibri"/>
              </a:rPr>
              <a:t>string</a:t>
            </a:r>
            <a:r>
              <a:rPr sz="1400" spc="2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level</a:t>
            </a:r>
            <a:endParaRPr sz="1400">
              <a:cs typeface="Calibri"/>
            </a:endParaRPr>
          </a:p>
          <a:p>
            <a:pPr marL="375285" indent="-266700">
              <a:lnSpc>
                <a:spcPct val="100000"/>
              </a:lnSpc>
              <a:spcBef>
                <a:spcPts val="195"/>
              </a:spcBef>
              <a:buClr>
                <a:srgbClr val="00CC66"/>
              </a:buClr>
              <a:buSzPct val="114285"/>
              <a:buFont typeface="Wingdings"/>
              <a:buChar char=""/>
              <a:tabLst>
                <a:tab pos="375920" algn="l"/>
              </a:tabLst>
            </a:pPr>
            <a:r>
              <a:rPr sz="1400" spc="-5" dirty="0">
                <a:cs typeface="Calibri"/>
              </a:rPr>
              <a:t>Panel-to-panel and </a:t>
            </a:r>
            <a:r>
              <a:rPr sz="1400" spc="-10" dirty="0">
                <a:cs typeface="Calibri"/>
              </a:rPr>
              <a:t>end-connectors </a:t>
            </a:r>
            <a:r>
              <a:rPr sz="1400" spc="-15" dirty="0">
                <a:cs typeface="Calibri"/>
              </a:rPr>
              <a:t>have </a:t>
            </a:r>
            <a:r>
              <a:rPr sz="1400" spc="-5" dirty="0">
                <a:cs typeface="Calibri"/>
              </a:rPr>
              <a:t>individual insulation </a:t>
            </a:r>
            <a:r>
              <a:rPr sz="1400" spc="-15" dirty="0">
                <a:cs typeface="Calibri"/>
              </a:rPr>
              <a:t>boxes </a:t>
            </a:r>
            <a:r>
              <a:rPr sz="1400" spc="-10" dirty="0">
                <a:cs typeface="Calibri"/>
              </a:rPr>
              <a:t>to </a:t>
            </a:r>
            <a:r>
              <a:rPr sz="1400" spc="-5" dirty="0">
                <a:cs typeface="Calibri"/>
              </a:rPr>
              <a:t>further </a:t>
            </a:r>
            <a:r>
              <a:rPr sz="1400" spc="-10" dirty="0">
                <a:cs typeface="Calibri"/>
              </a:rPr>
              <a:t>reduce </a:t>
            </a:r>
            <a:r>
              <a:rPr sz="1400" spc="-5" dirty="0">
                <a:cs typeface="Calibri"/>
              </a:rPr>
              <a:t>piping</a:t>
            </a:r>
            <a:r>
              <a:rPr sz="1400" spc="5" dirty="0">
                <a:cs typeface="Calibri"/>
              </a:rPr>
              <a:t> </a:t>
            </a:r>
            <a:r>
              <a:rPr sz="1400" dirty="0">
                <a:cs typeface="Calibri"/>
              </a:rPr>
              <a:t>losses</a:t>
            </a:r>
            <a:endParaRPr sz="1400"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CC66"/>
              </a:buClr>
              <a:buFont typeface="Wingdings"/>
              <a:buChar char=""/>
            </a:pPr>
            <a:endParaRPr sz="1400"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u="heavy" spc="-10" dirty="0">
                <a:uFill>
                  <a:solidFill>
                    <a:srgbClr val="000000"/>
                  </a:solidFill>
                </a:uFill>
                <a:cs typeface="Calibri"/>
              </a:rPr>
              <a:t>Benefits</a:t>
            </a:r>
            <a:endParaRPr sz="1400">
              <a:cs typeface="Calibri"/>
            </a:endParaRPr>
          </a:p>
          <a:p>
            <a:pPr marL="375285" indent="-266700">
              <a:lnSpc>
                <a:spcPct val="100000"/>
              </a:lnSpc>
              <a:spcBef>
                <a:spcPts val="210"/>
              </a:spcBef>
              <a:buClr>
                <a:srgbClr val="00CC66"/>
              </a:buClr>
              <a:buSzPct val="114285"/>
              <a:buFont typeface="Wingdings"/>
              <a:buChar char=""/>
              <a:tabLst>
                <a:tab pos="375920" algn="l"/>
              </a:tabLst>
            </a:pPr>
            <a:r>
              <a:rPr sz="1400" spc="-5" dirty="0">
                <a:cs typeface="Calibri"/>
              </a:rPr>
              <a:t>Significantly </a:t>
            </a:r>
            <a:r>
              <a:rPr sz="1400" spc="-10" dirty="0">
                <a:cs typeface="Calibri"/>
              </a:rPr>
              <a:t>reduced system </a:t>
            </a:r>
            <a:r>
              <a:rPr sz="1400" spc="-5" dirty="0">
                <a:cs typeface="Calibri"/>
              </a:rPr>
              <a:t>thermal </a:t>
            </a:r>
            <a:r>
              <a:rPr sz="1400" dirty="0">
                <a:cs typeface="Calibri"/>
              </a:rPr>
              <a:t>losses </a:t>
            </a:r>
            <a:r>
              <a:rPr sz="1400" spc="-10" dirty="0">
                <a:cs typeface="Calibri"/>
              </a:rPr>
              <a:t>at </a:t>
            </a:r>
            <a:r>
              <a:rPr sz="1400" spc="-5" dirty="0">
                <a:cs typeface="Calibri"/>
              </a:rPr>
              <a:t>piping level</a:t>
            </a:r>
            <a:r>
              <a:rPr sz="1400" spc="45" dirty="0">
                <a:cs typeface="Calibri"/>
              </a:rPr>
              <a:t> </a:t>
            </a:r>
            <a:r>
              <a:rPr sz="1400" dirty="0">
                <a:cs typeface="Calibri"/>
              </a:rPr>
              <a:t>(-10%)</a:t>
            </a:r>
            <a:endParaRPr sz="1400">
              <a:cs typeface="Calibri"/>
            </a:endParaRPr>
          </a:p>
          <a:p>
            <a:pPr marL="375285" indent="-266700">
              <a:lnSpc>
                <a:spcPct val="100000"/>
              </a:lnSpc>
              <a:spcBef>
                <a:spcPts val="204"/>
              </a:spcBef>
              <a:buClr>
                <a:srgbClr val="00CC66"/>
              </a:buClr>
              <a:buSzPct val="114285"/>
              <a:buFont typeface="Wingdings"/>
              <a:buChar char=""/>
              <a:tabLst>
                <a:tab pos="375920" algn="l"/>
              </a:tabLst>
            </a:pPr>
            <a:r>
              <a:rPr sz="1400" spc="-5" dirty="0">
                <a:cs typeface="Calibri"/>
              </a:rPr>
              <a:t>Lowered balance of </a:t>
            </a:r>
            <a:r>
              <a:rPr sz="1400" spc="-10" dirty="0">
                <a:cs typeface="Calibri"/>
              </a:rPr>
              <a:t>system </a:t>
            </a:r>
            <a:r>
              <a:rPr sz="1400" spc="-5" dirty="0">
                <a:cs typeface="Calibri"/>
              </a:rPr>
              <a:t>costs</a:t>
            </a:r>
            <a:r>
              <a:rPr sz="1400" spc="-3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(-30%)</a:t>
            </a:r>
            <a:endParaRPr sz="1400">
              <a:cs typeface="Calibri"/>
            </a:endParaRPr>
          </a:p>
          <a:p>
            <a:pPr marL="375285" indent="-266700">
              <a:lnSpc>
                <a:spcPct val="100000"/>
              </a:lnSpc>
              <a:spcBef>
                <a:spcPts val="204"/>
              </a:spcBef>
              <a:buClr>
                <a:srgbClr val="00CC66"/>
              </a:buClr>
              <a:buSzPct val="114285"/>
              <a:buFont typeface="Wingdings"/>
              <a:buChar char=""/>
              <a:tabLst>
                <a:tab pos="375920" algn="l"/>
              </a:tabLst>
            </a:pPr>
            <a:r>
              <a:rPr sz="1400" spc="-30" dirty="0">
                <a:cs typeface="Calibri"/>
              </a:rPr>
              <a:t>Faster, </a:t>
            </a:r>
            <a:r>
              <a:rPr sz="1400" dirty="0">
                <a:cs typeface="Calibri"/>
              </a:rPr>
              <a:t>easier </a:t>
            </a:r>
            <a:r>
              <a:rPr sz="1400" spc="-5" dirty="0">
                <a:cs typeface="Calibri"/>
              </a:rPr>
              <a:t>panel </a:t>
            </a:r>
            <a:r>
              <a:rPr sz="1400" spc="-10" dirty="0">
                <a:cs typeface="Calibri"/>
              </a:rPr>
              <a:t>interconnection </a:t>
            </a:r>
            <a:r>
              <a:rPr sz="1400" spc="-5" dirty="0">
                <a:cs typeface="Calibri"/>
              </a:rPr>
              <a:t>and string installation, and smaller installation</a:t>
            </a:r>
            <a:r>
              <a:rPr sz="1400" spc="13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area</a:t>
            </a:r>
            <a:endParaRPr sz="1400">
              <a:cs typeface="Calibri"/>
            </a:endParaRPr>
          </a:p>
          <a:p>
            <a:pPr marL="375285" indent="-266700">
              <a:lnSpc>
                <a:spcPct val="100000"/>
              </a:lnSpc>
              <a:spcBef>
                <a:spcPts val="195"/>
              </a:spcBef>
              <a:buClr>
                <a:srgbClr val="00CC66"/>
              </a:buClr>
              <a:buSzPct val="114285"/>
              <a:buFont typeface="Wingdings"/>
              <a:buChar char=""/>
              <a:tabLst>
                <a:tab pos="375920" algn="l"/>
              </a:tabLst>
            </a:pPr>
            <a:r>
              <a:rPr sz="1400" spc="-10" dirty="0">
                <a:cs typeface="Calibri"/>
              </a:rPr>
              <a:t>Reduced pressure drop </a:t>
            </a:r>
            <a:r>
              <a:rPr sz="1400" spc="-5" dirty="0">
                <a:cs typeface="Calibri"/>
              </a:rPr>
              <a:t>across each</a:t>
            </a:r>
            <a:r>
              <a:rPr sz="1400" spc="1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string</a:t>
            </a:r>
            <a:endParaRPr sz="1400">
              <a:cs typeface="Calibri"/>
            </a:endParaRPr>
          </a:p>
        </p:txBody>
      </p:sp>
      <p:sp>
        <p:nvSpPr>
          <p:cNvPr id="25" name="object 8"/>
          <p:cNvSpPr txBox="1"/>
          <p:nvPr/>
        </p:nvSpPr>
        <p:spPr>
          <a:xfrm>
            <a:off x="2895600" y="1447800"/>
            <a:ext cx="43592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First </a:t>
            </a:r>
            <a:r>
              <a:rPr sz="1800" b="1" spc="-5" dirty="0">
                <a:latin typeface="Calibri"/>
                <a:cs typeface="Calibri"/>
              </a:rPr>
              <a:t>commercial </a:t>
            </a:r>
            <a:r>
              <a:rPr sz="1800" b="1" spc="-10" dirty="0">
                <a:latin typeface="Calibri"/>
                <a:cs typeface="Calibri"/>
              </a:rPr>
              <a:t>deployment </a:t>
            </a:r>
            <a:r>
              <a:rPr sz="1800" b="1" dirty="0">
                <a:latin typeface="Calibri"/>
                <a:cs typeface="Calibri"/>
              </a:rPr>
              <a:t>of MT-Power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v4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3"/>
          <p:cNvSpPr/>
          <p:nvPr/>
        </p:nvSpPr>
        <p:spPr>
          <a:xfrm>
            <a:off x="5638800" y="1676400"/>
            <a:ext cx="274320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762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E6BECE-FDC3-4920-B689-FA0C4BF1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F500-443C-495D-BCB6-6D6EE2C24FA7}" type="datetime1">
              <a:rPr lang="en-GB" smtClean="0"/>
              <a:pPr/>
              <a:t>13/01/2019</a:t>
            </a:fld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457200" y="914400"/>
            <a:ext cx="3204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IN" sz="2800" b="1" dirty="0" smtClean="0"/>
              <a:t>TVP ORF </a:t>
            </a:r>
            <a:r>
              <a:rPr lang="en-IN" sz="2800" b="1" dirty="0" smtClean="0"/>
              <a:t>Schematics</a:t>
            </a:r>
            <a:endParaRPr lang="en-IN" sz="28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VSM Solar Private Limited</a:t>
            </a:r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1311AA-BE61-4DA2-9F41-8143519FC8F9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3" name="object 6"/>
          <p:cNvSpPr txBox="1"/>
          <p:nvPr/>
        </p:nvSpPr>
        <p:spPr>
          <a:xfrm>
            <a:off x="902004" y="2785617"/>
            <a:ext cx="393396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300" dirty="0">
              <a:latin typeface="Calibri"/>
              <a:cs typeface="Calibri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rcRect l="27251" t="11834" r="26378" b="8580"/>
          <a:stretch>
            <a:fillRect/>
          </a:stretch>
        </p:blipFill>
        <p:spPr bwMode="auto">
          <a:xfrm>
            <a:off x="928662" y="1643050"/>
            <a:ext cx="7072362" cy="437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62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E6BECE-FDC3-4920-B689-FA0C4BF1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F500-443C-495D-BCB6-6D6EE2C24FA7}" type="datetime1">
              <a:rPr lang="en-GB" smtClean="0"/>
              <a:pPr/>
              <a:t>12/01/2019</a:t>
            </a:fld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457200" y="914400"/>
            <a:ext cx="3454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IN" sz="2800" b="1" dirty="0" smtClean="0"/>
              <a:t>TVP ORF Performance</a:t>
            </a:r>
            <a:endParaRPr lang="en-IN" sz="28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VSM Solar Private Limited</a:t>
            </a:r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1311AA-BE61-4DA2-9F41-8143519FC8F9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3" name="object 6"/>
          <p:cNvSpPr txBox="1"/>
          <p:nvPr/>
        </p:nvSpPr>
        <p:spPr>
          <a:xfrm>
            <a:off x="902004" y="2785617"/>
            <a:ext cx="393396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300" dirty="0">
              <a:latin typeface="Calibri"/>
              <a:cs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81092"/>
            <a:ext cx="8305800" cy="428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62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685</Words>
  <Application>Microsoft Office PowerPoint</Application>
  <PresentationFormat>On-screen Show (4:3)</PresentationFormat>
  <Paragraphs>93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17</cp:revision>
  <dcterms:created xsi:type="dcterms:W3CDTF">2019-01-12T08:32:48Z</dcterms:created>
  <dcterms:modified xsi:type="dcterms:W3CDTF">2019-01-13T07:59:55Z</dcterms:modified>
</cp:coreProperties>
</file>